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41"/>
  </p:handoutMasterIdLst>
  <p:sldIdLst>
    <p:sldId id="266" r:id="rId12"/>
    <p:sldId id="304" r:id="rId13"/>
    <p:sldId id="305" r:id="rId14"/>
    <p:sldId id="309" r:id="rId15"/>
    <p:sldId id="314" r:id="rId16"/>
    <p:sldId id="316" r:id="rId17"/>
    <p:sldId id="317" r:id="rId18"/>
    <p:sldId id="318" r:id="rId19"/>
    <p:sldId id="319" r:id="rId20"/>
    <p:sldId id="321" r:id="rId21"/>
    <p:sldId id="320" r:id="rId22"/>
    <p:sldId id="324" r:id="rId23"/>
    <p:sldId id="345" r:id="rId24"/>
    <p:sldId id="325" r:id="rId25"/>
    <p:sldId id="342" r:id="rId26"/>
    <p:sldId id="353" r:id="rId27"/>
    <p:sldId id="329" r:id="rId28"/>
    <p:sldId id="335" r:id="rId29"/>
    <p:sldId id="336" r:id="rId30"/>
    <p:sldId id="338" r:id="rId31"/>
    <p:sldId id="341" r:id="rId32"/>
    <p:sldId id="344" r:id="rId33"/>
    <p:sldId id="332" r:id="rId34"/>
    <p:sldId id="346" r:id="rId35"/>
    <p:sldId id="354" r:id="rId36"/>
    <p:sldId id="349" r:id="rId37"/>
    <p:sldId id="350" r:id="rId38"/>
    <p:sldId id="351" r:id="rId39"/>
    <p:sldId id="352" r:id="rId40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00"/>
    <a:srgbClr val="1E2328"/>
    <a:srgbClr val="000000"/>
    <a:srgbClr val="59595B"/>
    <a:srgbClr val="F0F0F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96485" autoAdjust="0"/>
  </p:normalViewPr>
  <p:slideViewPr>
    <p:cSldViewPr snapToGrid="0">
      <p:cViewPr varScale="1">
        <p:scale>
          <a:sx n="78" d="100"/>
          <a:sy n="78" d="100"/>
        </p:scale>
        <p:origin x="706" y="72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tags" Target="tags/tag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Just stopping </a:t>
            </a:r>
            <a:r>
              <a:rPr lang="nl-NL" sz="2000" dirty="0" err="1"/>
              <a:t>the</a:t>
            </a:r>
            <a:r>
              <a:rPr lang="nl-NL" sz="2000" dirty="0"/>
              <a:t> program counter </a:t>
            </a:r>
            <a:r>
              <a:rPr lang="nl-NL" sz="2000" dirty="0" err="1"/>
              <a:t>doesn’t</a:t>
            </a:r>
            <a:r>
              <a:rPr lang="nl-NL" sz="2000" dirty="0"/>
              <a:t> </a:t>
            </a:r>
            <a:r>
              <a:rPr lang="nl-NL" sz="2000" dirty="0" err="1"/>
              <a:t>work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Most </a:t>
            </a:r>
            <a:r>
              <a:rPr lang="nl-NL" sz="2000" dirty="0" err="1"/>
              <a:t>efficient</a:t>
            </a:r>
            <a:r>
              <a:rPr lang="nl-NL" sz="2000" dirty="0"/>
              <a:t> solution? Stop </a:t>
            </a:r>
            <a:r>
              <a:rPr lang="nl-NL" sz="2000" dirty="0" err="1"/>
              <a:t>the</a:t>
            </a:r>
            <a:r>
              <a:rPr lang="nl-NL" sz="2000" dirty="0"/>
              <a:t> controller!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Most </a:t>
            </a:r>
            <a:r>
              <a:rPr lang="nl-NL" sz="2000" dirty="0" err="1"/>
              <a:t>efficient</a:t>
            </a:r>
            <a:r>
              <a:rPr lang="nl-NL" sz="2000" dirty="0"/>
              <a:t> solution? Stop </a:t>
            </a:r>
            <a:r>
              <a:rPr lang="nl-NL" sz="2000" dirty="0" err="1"/>
              <a:t>the</a:t>
            </a:r>
            <a:r>
              <a:rPr lang="nl-NL" sz="2000" dirty="0"/>
              <a:t> controller!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732413-FB05-748E-B3E5-9145ECB889D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 err="1"/>
              <a:t>Jump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an</a:t>
            </a:r>
            <a:r>
              <a:rPr lang="nl-NL" sz="2000" dirty="0"/>
              <a:t> empty </a:t>
            </a:r>
            <a:r>
              <a:rPr lang="nl-NL" sz="2000" dirty="0" err="1"/>
              <a:t>location</a:t>
            </a:r>
            <a:r>
              <a:rPr lang="nl-NL" sz="2000" dirty="0"/>
              <a:t>. </a:t>
            </a:r>
            <a:r>
              <a:rPr lang="nl-NL" sz="2000" dirty="0" err="1"/>
              <a:t>Problem</a:t>
            </a:r>
            <a:r>
              <a:rPr lang="nl-NL" sz="2000" dirty="0"/>
              <a:t> </a:t>
            </a:r>
            <a:r>
              <a:rPr lang="nl-NL" sz="2000" dirty="0" err="1"/>
              <a:t>solved</a:t>
            </a:r>
            <a:r>
              <a:rPr lang="nl-NL" sz="2000" dirty="0"/>
              <a:t>.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implications of using a FSM</a:t>
            </a:r>
            <a:endParaRPr lang="en-US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3429000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582939" y="3464498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47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The </a:t>
            </a:r>
            <a:r>
              <a:rPr lang="nl-NL" sz="2000" dirty="0" err="1"/>
              <a:t>datapath</a:t>
            </a:r>
            <a:r>
              <a:rPr lang="nl-NL" sz="2000" dirty="0"/>
              <a:t>/ALU/memory </a:t>
            </a:r>
            <a:r>
              <a:rPr lang="nl-NL" sz="2000" dirty="0" err="1"/>
              <a:t>may</a:t>
            </a:r>
            <a:r>
              <a:rPr lang="nl-NL" sz="2000" dirty="0"/>
              <a:t> </a:t>
            </a:r>
            <a:r>
              <a:rPr lang="nl-NL" sz="2000" dirty="0" err="1"/>
              <a:t>need</a:t>
            </a:r>
            <a:r>
              <a:rPr lang="nl-NL" sz="2000" dirty="0"/>
              <a:t> more </a:t>
            </a:r>
            <a:r>
              <a:rPr lang="nl-NL" sz="2000" dirty="0" err="1"/>
              <a:t>than</a:t>
            </a:r>
            <a:br>
              <a:rPr lang="nl-NL" sz="2000" dirty="0"/>
            </a:br>
            <a:r>
              <a:rPr lang="nl-NL" sz="2000" dirty="0" err="1"/>
              <a:t>one</a:t>
            </a:r>
            <a:r>
              <a:rPr lang="nl-NL" sz="2000" dirty="0"/>
              <a:t> </a:t>
            </a:r>
            <a:r>
              <a:rPr lang="nl-NL" sz="2000" dirty="0" err="1"/>
              <a:t>clock</a:t>
            </a:r>
            <a:r>
              <a:rPr lang="nl-NL" sz="2000" dirty="0"/>
              <a:t> </a:t>
            </a:r>
            <a:r>
              <a:rPr lang="nl-NL" sz="2000" dirty="0" err="1"/>
              <a:t>cycle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get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instruction</a:t>
            </a:r>
            <a:r>
              <a:rPr lang="nl-NL" sz="2000" dirty="0"/>
              <a:t> </a:t>
            </a:r>
            <a:r>
              <a:rPr lang="nl-NL" sz="2000" dirty="0" err="1"/>
              <a:t>done</a:t>
            </a:r>
            <a:endParaRPr lang="nl-NL" sz="2000" dirty="0"/>
          </a:p>
          <a:p>
            <a:r>
              <a:rPr lang="nl-NL" sz="2000" dirty="0" err="1"/>
              <a:t>If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controller </a:t>
            </a:r>
            <a:r>
              <a:rPr lang="nl-NL" sz="2000" dirty="0" err="1"/>
              <a:t>keeps</a:t>
            </a:r>
            <a:r>
              <a:rPr lang="nl-NL" sz="2000" dirty="0"/>
              <a:t> </a:t>
            </a:r>
            <a:r>
              <a:rPr lang="nl-NL" sz="2000" dirty="0" err="1"/>
              <a:t>pushing</a:t>
            </a:r>
            <a:r>
              <a:rPr lang="nl-NL" sz="2000" dirty="0"/>
              <a:t> </a:t>
            </a:r>
            <a:r>
              <a:rPr lang="nl-NL" sz="2000" dirty="0" err="1"/>
              <a:t>instructions</a:t>
            </a:r>
            <a:br>
              <a:rPr lang="nl-NL" sz="2000" dirty="0"/>
            </a:br>
            <a:r>
              <a:rPr lang="nl-NL" sz="2000" dirty="0">
                <a:sym typeface="Wingdings" panose="05000000000000000000" pitchFamily="2" charset="2"/>
              </a:rPr>
              <a:t>-&gt; </a:t>
            </a:r>
            <a:r>
              <a:rPr lang="nl-NL" sz="2000" dirty="0" err="1">
                <a:sym typeface="Wingdings" panose="05000000000000000000" pitchFamily="2" charset="2"/>
              </a:rPr>
              <a:t>problem</a:t>
            </a:r>
            <a:r>
              <a:rPr lang="nl-NL" sz="2000" dirty="0">
                <a:sym typeface="Wingdings" panose="05000000000000000000" pitchFamily="2" charset="2"/>
              </a:rPr>
              <a:t>!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 err="1"/>
              <a:t>Metastability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No, </a:t>
            </a:r>
            <a:r>
              <a:rPr lang="nl-NL" sz="2000" dirty="0" err="1"/>
              <a:t>because</a:t>
            </a:r>
            <a:r>
              <a:rPr lang="nl-NL" sz="2000" dirty="0"/>
              <a:t> loops (counters) in a FSM are </a:t>
            </a:r>
            <a:br>
              <a:rPr lang="nl-NL" sz="2000" dirty="0"/>
            </a:br>
            <a:r>
              <a:rPr lang="nl-NL" sz="2000" dirty="0" err="1"/>
              <a:t>unwanted</a:t>
            </a:r>
            <a:endParaRPr lang="nl-NL" sz="2000" dirty="0"/>
          </a:p>
          <a:p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would</a:t>
            </a:r>
            <a:r>
              <a:rPr lang="nl-NL" sz="2000" dirty="0"/>
              <a:t> mess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our</a:t>
            </a:r>
            <a:r>
              <a:rPr lang="nl-NL" sz="2000" dirty="0"/>
              <a:t> PC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How?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So, we need to BE able to cope with multiple clock 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0" y="2583629"/>
            <a:ext cx="5129893" cy="265176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0" y="6102001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720590" y="6102000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/>
              <a:t>It’s natively baked in.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429000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476438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52000" y="3428999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sz="2000" dirty="0">
                <a:latin typeface="+mj-lt"/>
              </a:rPr>
              <a:t>2 </a:t>
            </a:r>
            <a:r>
              <a:rPr kumimoji="0" lang="sv-SE" altLang="sv-S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signals </a:t>
            </a:r>
            <a:r>
              <a:rPr kumimoji="0" lang="sv-SE" altLang="sv-S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added</a:t>
            </a:r>
            <a:r>
              <a:rPr kumimoji="0" lang="sv-SE" altLang="sv-S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controller </a:t>
            </a:r>
            <a:r>
              <a:rPr kumimoji="0" lang="sv-SE" altLang="sv-S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allowing</a:t>
            </a:r>
            <a:r>
              <a:rPr kumimoji="0" lang="sv-SE" altLang="sv-S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DEBUG to ste</a:t>
            </a:r>
            <a:r>
              <a:rPr lang="sv-SE" altLang="sv-SE" sz="2000" dirty="0">
                <a:latin typeface="+mj-lt"/>
              </a:rPr>
              <a:t>p </a:t>
            </a:r>
            <a:r>
              <a:rPr lang="sv-SE" altLang="sv-SE" sz="2000" dirty="0" err="1">
                <a:latin typeface="+mj-lt"/>
              </a:rPr>
              <a:t>through</a:t>
            </a:r>
            <a:r>
              <a:rPr lang="sv-SE" altLang="sv-SE" sz="2000" dirty="0">
                <a:latin typeface="+mj-lt"/>
              </a:rPr>
              <a:t> the </a:t>
            </a:r>
            <a:r>
              <a:rPr lang="sv-SE" altLang="sv-SE" sz="2000" dirty="0" err="1">
                <a:latin typeface="+mj-lt"/>
              </a:rPr>
              <a:t>code</a:t>
            </a:r>
            <a:r>
              <a:rPr lang="sv-SE" altLang="sv-SE" sz="2000" dirty="0">
                <a:latin typeface="+mj-lt"/>
              </a:rPr>
              <a:t> 1 </a:t>
            </a:r>
            <a:r>
              <a:rPr lang="sv-SE" altLang="sv-SE" sz="2000" dirty="0" err="1">
                <a:latin typeface="+mj-lt"/>
              </a:rPr>
              <a:t>line</a:t>
            </a:r>
            <a:r>
              <a:rPr lang="sv-SE" altLang="sv-SE" sz="2000" dirty="0">
                <a:latin typeface="+mj-lt"/>
              </a:rPr>
              <a:t> at a </a:t>
            </a:r>
            <a:r>
              <a:rPr lang="sv-SE" altLang="sv-SE" sz="2000" dirty="0" err="1">
                <a:latin typeface="+mj-lt"/>
              </a:rPr>
              <a:t>time</a:t>
            </a:r>
            <a:r>
              <a:rPr lang="sv-SE" altLang="sv-SE" sz="2000" dirty="0">
                <a:latin typeface="+mj-lt"/>
              </a:rPr>
              <a:t>.</a:t>
            </a:r>
            <a:r>
              <a:rPr kumimoji="0" lang="sv-SE" altLang="sv-S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altLang="sv-SE" sz="2000" dirty="0" err="1">
                <a:latin typeface="+mj-lt"/>
              </a:rPr>
              <a:t>Debug</a:t>
            </a:r>
            <a:r>
              <a:rPr lang="sv-SE" altLang="sv-SE" sz="2000" dirty="0">
                <a:latin typeface="+mj-lt"/>
              </a:rPr>
              <a:t> is </a:t>
            </a:r>
            <a:r>
              <a:rPr lang="sv-SE" altLang="sv-SE" sz="2000" dirty="0" err="1">
                <a:latin typeface="+mj-lt"/>
              </a:rPr>
              <a:t>harder</a:t>
            </a:r>
            <a:r>
              <a:rPr lang="sv-SE" altLang="sv-SE" sz="2000" dirty="0">
                <a:latin typeface="+mj-lt"/>
              </a:rPr>
              <a:t> to </a:t>
            </a:r>
            <a:r>
              <a:rPr lang="sv-SE" altLang="sv-SE" sz="2000" dirty="0" err="1">
                <a:latin typeface="+mj-lt"/>
              </a:rPr>
              <a:t>realize</a:t>
            </a:r>
            <a:r>
              <a:rPr lang="sv-SE" altLang="sv-SE" sz="2000" dirty="0">
                <a:latin typeface="+mj-lt"/>
              </a:rPr>
              <a:t> </a:t>
            </a:r>
            <a:r>
              <a:rPr lang="sv-SE" altLang="sv-SE" sz="2000" dirty="0" err="1">
                <a:latin typeface="+mj-lt"/>
              </a:rPr>
              <a:t>with</a:t>
            </a:r>
            <a:r>
              <a:rPr lang="sv-SE" altLang="sv-SE" sz="2000" dirty="0">
                <a:latin typeface="+mj-lt"/>
              </a:rPr>
              <a:t> </a:t>
            </a:r>
            <a:r>
              <a:rPr lang="sv-SE" altLang="sv-SE" sz="2000" dirty="0" err="1">
                <a:latin typeface="+mj-lt"/>
              </a:rPr>
              <a:t>microstore</a:t>
            </a:r>
            <a:endParaRPr kumimoji="0" lang="sv-SE" altLang="sv-S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 with microstore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57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have we </a:t>
            </a:r>
            <a:r>
              <a:rPr lang="nl-NL" dirty="0" err="1"/>
              <a:t>learned</a:t>
            </a:r>
            <a:r>
              <a:rPr lang="nl-N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68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Human readable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highlight>
                  <a:srgbClr val="FFFF00"/>
                </a:highlight>
              </a:rPr>
              <a:t>Debugging can be easily implemented</a:t>
            </a:r>
            <a:br>
              <a:rPr lang="en-US" sz="2000" dirty="0"/>
            </a:br>
            <a:endParaRPr lang="en-US" sz="2000" dirty="0"/>
          </a:p>
          <a:p>
            <a:pPr>
              <a:spcBef>
                <a:spcPts val="600"/>
              </a:spcBef>
            </a:pPr>
            <a:r>
              <a:rPr lang="nl-NL" sz="2000" dirty="0" err="1"/>
              <a:t>Can</a:t>
            </a:r>
            <a:r>
              <a:rPr lang="nl-NL" sz="2000" dirty="0"/>
              <a:t> get </a:t>
            </a:r>
            <a:r>
              <a:rPr lang="nl-NL" sz="2000" dirty="0" err="1"/>
              <a:t>quite</a:t>
            </a:r>
            <a:r>
              <a:rPr lang="nl-NL" sz="2000" dirty="0"/>
              <a:t> large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sz="2000" dirty="0" err="1"/>
              <a:t>Scales</a:t>
            </a:r>
            <a:r>
              <a:rPr lang="nl-NL" sz="2000" dirty="0"/>
              <a:t> </a:t>
            </a:r>
            <a:r>
              <a:rPr lang="nl-NL" sz="2000" dirty="0" err="1"/>
              <a:t>better</a:t>
            </a:r>
            <a:r>
              <a:rPr lang="nl-NL" sz="2000" dirty="0"/>
              <a:t> for </a:t>
            </a:r>
            <a:r>
              <a:rPr lang="nl-NL" sz="2000" dirty="0" err="1"/>
              <a:t>larger</a:t>
            </a:r>
            <a:r>
              <a:rPr lang="nl-NL" sz="2000" dirty="0"/>
              <a:t> </a:t>
            </a:r>
            <a:r>
              <a:rPr lang="nl-NL" sz="2000" dirty="0" err="1"/>
              <a:t>instruction</a:t>
            </a:r>
            <a:r>
              <a:rPr lang="nl-NL" sz="2000" dirty="0"/>
              <a:t> sets</a:t>
            </a:r>
          </a:p>
          <a:p>
            <a:pPr>
              <a:spcBef>
                <a:spcPts val="600"/>
              </a:spcBef>
            </a:pPr>
            <a:r>
              <a:rPr lang="nl-NL" sz="2000" dirty="0" err="1">
                <a:highlight>
                  <a:srgbClr val="FFFF00"/>
                </a:highlight>
              </a:rPr>
              <a:t>Halting</a:t>
            </a:r>
            <a:r>
              <a:rPr lang="nl-NL" sz="2000" dirty="0">
                <a:highlight>
                  <a:srgbClr val="FFFF00"/>
                </a:highlight>
              </a:rPr>
              <a:t> is </a:t>
            </a:r>
            <a:r>
              <a:rPr lang="nl-NL" sz="2000" dirty="0" err="1">
                <a:highlight>
                  <a:srgbClr val="FFFF00"/>
                </a:highlight>
              </a:rPr>
              <a:t>easier</a:t>
            </a:r>
            <a:endParaRPr lang="nl-NL" sz="2000" dirty="0">
              <a:highlight>
                <a:srgbClr val="FFFF00"/>
              </a:highlight>
            </a:endParaRPr>
          </a:p>
          <a:p>
            <a:pPr>
              <a:spcBef>
                <a:spcPts val="600"/>
              </a:spcBef>
            </a:pPr>
            <a:r>
              <a:rPr lang="nl-NL" sz="2000" dirty="0">
                <a:highlight>
                  <a:srgbClr val="FFFF00"/>
                </a:highlight>
              </a:rPr>
              <a:t>No </a:t>
            </a:r>
            <a:r>
              <a:rPr lang="nl-NL" sz="2000" dirty="0" err="1">
                <a:highlight>
                  <a:srgbClr val="FFFF00"/>
                </a:highlight>
              </a:rPr>
              <a:t>problems</a:t>
            </a:r>
            <a:r>
              <a:rPr lang="nl-NL" sz="2000" dirty="0">
                <a:highlight>
                  <a:srgbClr val="FFFF00"/>
                </a:highlight>
              </a:rPr>
              <a:t> </a:t>
            </a:r>
            <a:r>
              <a:rPr lang="nl-NL" sz="2000" dirty="0" err="1">
                <a:highlight>
                  <a:srgbClr val="FFFF00"/>
                </a:highlight>
              </a:rPr>
              <a:t>with</a:t>
            </a:r>
            <a:r>
              <a:rPr lang="nl-NL" sz="2000" dirty="0">
                <a:highlight>
                  <a:srgbClr val="FFFF00"/>
                </a:highlight>
              </a:rPr>
              <a:t> </a:t>
            </a:r>
            <a:r>
              <a:rPr lang="nl-NL" sz="2000" dirty="0" err="1">
                <a:highlight>
                  <a:srgbClr val="FFFF00"/>
                </a:highlight>
              </a:rPr>
              <a:t>longer</a:t>
            </a:r>
            <a:r>
              <a:rPr lang="nl-NL" sz="2000" dirty="0">
                <a:highlight>
                  <a:srgbClr val="FFFF00"/>
                </a:highlight>
              </a:rPr>
              <a:t> ALU </a:t>
            </a:r>
            <a:r>
              <a:rPr lang="nl-NL" sz="2000" dirty="0" err="1">
                <a:highlight>
                  <a:srgbClr val="FFFF00"/>
                </a:highlight>
              </a:rPr>
              <a:t>instructions</a:t>
            </a:r>
            <a:br>
              <a:rPr lang="nl-NL" sz="2000" dirty="0"/>
            </a:br>
            <a:br>
              <a:rPr lang="nl-NL" sz="2000" dirty="0"/>
            </a:b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33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27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8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sz="2000" dirty="0" err="1"/>
              <a:t>Let’s</a:t>
            </a:r>
            <a:r>
              <a:rPr lang="nl-NL" sz="2000" dirty="0"/>
              <a:t> </a:t>
            </a:r>
            <a:r>
              <a:rPr lang="en-US" sz="2000" dirty="0"/>
              <a:t>summarize</a:t>
            </a:r>
            <a:r>
              <a:rPr lang="nl-NL" sz="2000" dirty="0"/>
              <a:t> </a:t>
            </a:r>
            <a:r>
              <a:rPr lang="nl-NL" sz="2000" dirty="0" err="1"/>
              <a:t>quickly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E437C3-8DBF-6D62-5EC1-41F121FA2B28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9914D-4B72-B4EE-D5CC-3B1DEE0A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A13ACD-FE32-C339-04E1-1B82404A8982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B5640-5665-73ED-102C-752039F19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92776-AFCD-F0B1-DC73-A8049F6F9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10" y="3996000"/>
            <a:ext cx="4038318" cy="2819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C5C7A-BCF5-7321-AAF3-B38CF0EA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18" y="5176521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Human readable</a:t>
            </a:r>
            <a:br>
              <a:rPr lang="en-US" sz="2000" dirty="0"/>
            </a:br>
            <a:endParaRPr lang="en-US" sz="2000" dirty="0"/>
          </a:p>
          <a:p>
            <a:pPr>
              <a:spcBef>
                <a:spcPts val="600"/>
              </a:spcBef>
            </a:pPr>
            <a:r>
              <a:rPr lang="nl-NL" sz="2000" dirty="0" err="1"/>
              <a:t>Can</a:t>
            </a:r>
            <a:r>
              <a:rPr lang="nl-NL" sz="2000" dirty="0"/>
              <a:t> get </a:t>
            </a:r>
            <a:r>
              <a:rPr lang="nl-NL" sz="2000" dirty="0" err="1"/>
              <a:t>quite</a:t>
            </a:r>
            <a:r>
              <a:rPr lang="nl-NL" sz="2000" dirty="0"/>
              <a:t> large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sz="2000" dirty="0" err="1"/>
              <a:t>Scales</a:t>
            </a:r>
            <a:r>
              <a:rPr lang="nl-NL" sz="2000" dirty="0"/>
              <a:t> </a:t>
            </a:r>
            <a:r>
              <a:rPr lang="nl-NL" sz="2000" dirty="0" err="1"/>
              <a:t>better</a:t>
            </a:r>
            <a:r>
              <a:rPr lang="nl-NL" sz="2000" dirty="0"/>
              <a:t> for </a:t>
            </a:r>
            <a:r>
              <a:rPr lang="nl-NL" sz="2000" dirty="0" err="1"/>
              <a:t>larger</a:t>
            </a:r>
            <a:r>
              <a:rPr lang="nl-NL" sz="2000" dirty="0"/>
              <a:t> </a:t>
            </a:r>
            <a:r>
              <a:rPr lang="nl-NL" sz="2000" dirty="0" err="1"/>
              <a:t>instruction</a:t>
            </a:r>
            <a:r>
              <a:rPr lang="nl-NL" sz="2000" dirty="0"/>
              <a:t> sets</a:t>
            </a:r>
            <a:br>
              <a:rPr lang="nl-NL" sz="2000" dirty="0"/>
            </a:br>
            <a:br>
              <a:rPr lang="nl-NL" sz="2000" dirty="0"/>
            </a:b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796</TotalTime>
  <Words>392</Words>
  <Application>Microsoft Office PowerPoint</Application>
  <PresentationFormat>Bredbild</PresentationFormat>
  <Paragraphs>83</Paragraphs>
  <Slides>29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8</vt:i4>
      </vt:variant>
      <vt:variant>
        <vt:lpstr>Bildrubriker</vt:lpstr>
      </vt:variant>
      <vt:variant>
        <vt:i4>29</vt:i4>
      </vt:variant>
    </vt:vector>
  </HeadingPairs>
  <TitlesOfParts>
    <vt:vector size="40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How do WE halt?</vt:lpstr>
      <vt:lpstr>Halting in microstore?</vt:lpstr>
      <vt:lpstr>Halting in microstore?</vt:lpstr>
      <vt:lpstr>The implications of using a FSM</vt:lpstr>
      <vt:lpstr>How do we know that the datapath is ready?</vt:lpstr>
      <vt:lpstr>First solution: can we get every operation done in one cycle?</vt:lpstr>
      <vt:lpstr>SECOND solution: can the contents of the fsm change?</vt:lpstr>
      <vt:lpstr>So, we need to BE able to cope with multiple clock cycles</vt:lpstr>
      <vt:lpstr>Acknowledge!</vt:lpstr>
      <vt:lpstr>How does microstore know that the datapath is ready?</vt:lpstr>
      <vt:lpstr>DEBUG MODE</vt:lpstr>
      <vt:lpstr>Debug mode</vt:lpstr>
      <vt:lpstr>Debug mode with microstore</vt:lpstr>
      <vt:lpstr>So, what have we learned?</vt:lpstr>
      <vt:lpstr>Our hypothesis</vt:lpstr>
      <vt:lpstr>Conclusion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Fabian Widlund</cp:lastModifiedBy>
  <cp:revision>60</cp:revision>
  <dcterms:created xsi:type="dcterms:W3CDTF">2022-11-07T08:19:15Z</dcterms:created>
  <dcterms:modified xsi:type="dcterms:W3CDTF">2022-11-08T17:00:35Z</dcterms:modified>
  <cp:version>004</cp:version>
</cp:coreProperties>
</file>